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09" r:id="rId2"/>
    <p:sldId id="3208" r:id="rId3"/>
    <p:sldId id="3214" r:id="rId4"/>
    <p:sldId id="3246" r:id="rId5"/>
    <p:sldId id="3211" r:id="rId6"/>
    <p:sldId id="3223" r:id="rId7"/>
    <p:sldId id="3219" r:id="rId8"/>
    <p:sldId id="3247" r:id="rId9"/>
    <p:sldId id="3227" r:id="rId10"/>
    <p:sldId id="32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92A8-F639-1646-A622-E009E90134B6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A1D5-9A7F-6B41-A522-C1BDBB9E9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48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372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96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dirty="0">
                <a:cs typeface="+mn-cs"/>
              </a:rPr>
              <a:t>https://</a:t>
            </a:r>
            <a:r>
              <a:rPr lang="de-AT" dirty="0" err="1">
                <a:cs typeface="+mn-cs"/>
              </a:rPr>
              <a:t>www.youtube.com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watch?v</a:t>
            </a:r>
            <a:r>
              <a:rPr lang="de-AT" dirty="0">
                <a:cs typeface="+mn-cs"/>
              </a:rPr>
              <a:t>=Eu7d0BMRt0o</a:t>
            </a:r>
          </a:p>
        </p:txBody>
      </p:sp>
    </p:spTree>
    <p:extLst>
      <p:ext uri="{BB962C8B-B14F-4D97-AF65-F5344CB8AC3E}">
        <p14:creationId xmlns:p14="http://schemas.microsoft.com/office/powerpoint/2010/main" val="3918277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30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40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2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4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447E27-0E31-7045-8069-F793E7DF6BB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7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E6D8-729B-A845-9579-1CDCCEDF8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02097-C078-024A-AD6E-90FDAE552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4FB9F-C52F-8E4F-A680-7ABA23BE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C023-3874-164E-8427-19F91D0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2C26-944C-F14F-8A55-85D412C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9BC-1ED1-6E49-8C1C-28E6182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464A3-817D-3B46-B60D-F8DA3A6CF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EC462-15E9-0D4A-9725-10CFC03EB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0C4A-259D-FC4D-8FA6-CC9BC928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4BCA5-D022-BF4E-96B8-20EBCF04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325D2-6AA1-E74E-80BE-7A3CA0B7C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A40CD-104D-2E4D-9317-59C957860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8334B-A898-3B40-AFB3-B3E7CDF5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586A4-2234-0F40-A0FE-1F70C269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699BC-45D2-D449-A049-A21C7738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80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38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EF36D-21E8-5B4B-B617-68AD0E3D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D1B99-2AEB-1841-8255-9BB573D1E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CDE4C-B5A9-554B-BF43-6C1FCCA2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6E5C-C3C6-5249-9067-082C8135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931C-A3C8-5D4F-9AC4-C624BEDF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0A62-A5CC-D940-AD0D-B3041D64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68B30-3643-A140-B861-DA3428D6B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0A4DE-F62C-2942-89F3-CA5B5D2A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CBEC2-DF92-5F47-9535-59BC4361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E860C-8721-EA4C-9D9C-CAB3D3B6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2E40-9CBB-7E42-A17D-FEC3E9F0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946E-7445-AA4A-9D81-8EB3E5936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A0B33-6F90-984F-B9B1-397AA0C2E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199F2-708E-EE47-8BA7-DC66796C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18C8A-578F-C841-886F-4738562D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6B806-E677-B948-B5F2-A119D001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D19E-53C9-F546-B927-B3668276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35BB5-CC23-B340-878F-B3D4398A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A7B75-0F42-1C4C-B483-1CA1F8427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32E0A-5991-7746-B353-FCB9478E0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C301D-BA15-9A40-9FF4-50367417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47754-DE93-3546-B73A-C75C2DA4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41D6A-84DA-6A4E-9AB4-1F3C8A1C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82C89-F6FD-A745-951A-CAFA9525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D468-115B-724A-8BDA-87239383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8A639-79FC-AE41-9E04-F29BFF82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F3528-A073-B64A-9775-23641089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7275F-58B7-6649-B76C-0F255C2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4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DFA68-7BD1-1145-83CC-EE9A3C19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22447-BFC4-F348-9C9A-65B4BF26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59F4B-7356-3A45-BE00-BC0FB5A6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5549-37CC-AB47-9C0F-81D3797E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70D5-A664-084A-9F30-BB70BF59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74AFD-647A-EC49-BEB3-89DC562E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FC512-35B9-BF48-B992-9140049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B7237-CEAC-9441-B842-725A04AA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6E898-9D91-3F45-ABDE-14A434E6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D8A4-56B8-B643-B1E0-EBF2D708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C278-60CF-EE4C-8154-82432B9AD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E82C-DC37-3F48-BABD-047B438F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E9F57-DD37-884A-BF3A-0677820D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500B3-9110-0B42-9CF1-D10D4AF6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6C02F-E152-5A4B-9061-A41B3AE4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FB417-2510-CF4D-9333-23A0F3AE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EBF17-F606-9C43-AA54-71C9F875A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9DF5-C015-B94C-AF47-5E0A8C013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4AC5-B343-8F4E-B4F1-17A57D4807CA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3DE6-4588-9447-AB1B-E3DB8C18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437E-32F4-CE4C-8889-82B026B5C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8838-E146-7A4A-908D-733211A5B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fchronicle.com/opinion/article/How-electric-vehicles-can-help-advance-social-15351293.ph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nytimes.com/2020/09/23/world/asia/china-climate-chang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fchronicle.com/politics/article/California-to-ban-sale-of-new-gas-only-cars-in-15591347.php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hyperlink" Target="https://www.theguardian.com/business/2020/jan/14/blackrock-says-climate-crisis-will-now-guide-its-investm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2CE5D-49EC-5E43-BB45-3049917F0CAF}"/>
              </a:ext>
            </a:extLst>
          </p:cNvPr>
          <p:cNvSpPr txBox="1"/>
          <p:nvPr/>
        </p:nvSpPr>
        <p:spPr>
          <a:xfrm>
            <a:off x="0" y="84366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aramond" panose="02020404030301010803" pitchFamily="18" charset="0"/>
              </a:rPr>
              <a:t>Environmental Justice:</a:t>
            </a:r>
          </a:p>
          <a:p>
            <a:pPr algn="ctr"/>
            <a:endParaRPr lang="en-US" sz="4000" b="1" dirty="0">
              <a:latin typeface="Garamond" panose="02020404030301010803" pitchFamily="18" charset="0"/>
            </a:endParaRPr>
          </a:p>
          <a:p>
            <a:pPr algn="ctr"/>
            <a:r>
              <a:rPr lang="en-US" sz="4000" b="1" dirty="0">
                <a:latin typeface="Garamond" panose="02020404030301010803" pitchFamily="18" charset="0"/>
              </a:rPr>
              <a:t>Climate, Health &amp; Energy</a:t>
            </a:r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Daniel M </a:t>
            </a:r>
            <a:r>
              <a:rPr lang="en-US" sz="3200" b="1" dirty="0" err="1">
                <a:latin typeface="Garamond" panose="02020404030301010803" pitchFamily="18" charset="0"/>
              </a:rPr>
              <a:t>Kammen</a:t>
            </a:r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Professor and Chair, Energy and Resources Group (ERG)</a:t>
            </a: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Professor of Public Policy</a:t>
            </a: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Professor of Nuclear Engineering</a:t>
            </a: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University of California, Berkeley</a:t>
            </a:r>
          </a:p>
          <a:p>
            <a:pPr algn="ctr"/>
            <a:r>
              <a:rPr lang="en-US" sz="3200" b="1" dirty="0">
                <a:latin typeface="Garamond" panose="02020404030301010803" pitchFamily="18" charset="0"/>
              </a:rPr>
              <a:t>Former Science Envoy, US Department of State</a:t>
            </a:r>
          </a:p>
          <a:p>
            <a:pPr algn="r"/>
            <a:endParaRPr lang="en-US" sz="3200" dirty="0">
              <a:latin typeface="Garamond" panose="02020404030301010803" pitchFamily="18" charset="0"/>
            </a:endParaRPr>
          </a:p>
          <a:p>
            <a:pPr algn="r"/>
            <a:r>
              <a:rPr lang="en-US" sz="3200" dirty="0">
                <a:latin typeface="Garamond" panose="02020404030301010803" pitchFamily="18" charset="0"/>
              </a:rPr>
              <a:t>September 24, 2020</a:t>
            </a:r>
          </a:p>
        </p:txBody>
      </p:sp>
    </p:spTree>
    <p:extLst>
      <p:ext uri="{BB962C8B-B14F-4D97-AF65-F5344CB8AC3E}">
        <p14:creationId xmlns:p14="http://schemas.microsoft.com/office/powerpoint/2010/main" val="267972477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2CE5D-49EC-5E43-BB45-3049917F0CAF}"/>
              </a:ext>
            </a:extLst>
          </p:cNvPr>
          <p:cNvSpPr txBox="1"/>
          <p:nvPr/>
        </p:nvSpPr>
        <p:spPr>
          <a:xfrm>
            <a:off x="0" y="29523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Some examples of the change we need (if not always fast enough)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077F7-9DF5-774E-9BD5-4C5EF269291A}"/>
              </a:ext>
            </a:extLst>
          </p:cNvPr>
          <p:cNvSpPr txBox="1"/>
          <p:nvPr/>
        </p:nvSpPr>
        <p:spPr>
          <a:xfrm>
            <a:off x="270905" y="1365574"/>
            <a:ext cx="118667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September 23, 2020:California Governor Gavin Newsom bans the sale of internal combustion engine vehicles (ICE) by 2035</a:t>
            </a:r>
          </a:p>
          <a:p>
            <a:r>
              <a:rPr lang="en-US" dirty="0">
                <a:hlinkClick r:id="rId6"/>
              </a:rPr>
              <a:t>https://www.sfchronicle.com/politics/article/California-to-ban-sale-of-new-gas-only-cars-in-15591347.php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September 22, 2020: China to go carbon neutral by 2060</a:t>
            </a:r>
          </a:p>
          <a:p>
            <a:r>
              <a:rPr lang="en-US" dirty="0">
                <a:hlinkClick r:id="rId7"/>
              </a:rPr>
              <a:t>https://www.nytimes.com/2020/09/23/world/asia/china-climate-change.html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June 21, 2020: </a:t>
            </a:r>
            <a:r>
              <a:rPr lang="en-US" b="1" i="1" dirty="0"/>
              <a:t>Lyft</a:t>
            </a:r>
            <a:r>
              <a:rPr lang="en-US" b="1" dirty="0"/>
              <a:t> to go all electric vehicle by 2030</a:t>
            </a:r>
          </a:p>
          <a:p>
            <a:r>
              <a:rPr lang="en-US" dirty="0">
                <a:hlinkClick r:id="rId8"/>
              </a:rPr>
              <a:t>https://www.sfchronicle.com/opinion/article/How-electric-vehicles-can-help-advance-social-15351293.php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January 14, 2020 - Blackrock, the world’s largest fund to divest from coal</a:t>
            </a:r>
          </a:p>
          <a:p>
            <a:r>
              <a:rPr lang="en-US" dirty="0">
                <a:hlinkClick r:id="rId9"/>
              </a:rPr>
              <a:t>https://www.theguardian.com/business/2020/jan/14/blackrock-says-climate-crisis-will-now-guide-its-investments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468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250D87-1B40-D44D-8380-F627CAE1C716}"/>
              </a:ext>
            </a:extLst>
          </p:cNvPr>
          <p:cNvSpPr/>
          <p:nvPr/>
        </p:nvSpPr>
        <p:spPr>
          <a:xfrm>
            <a:off x="0" y="1143620"/>
            <a:ext cx="12192000" cy="1557867"/>
          </a:xfrm>
          <a:prstGeom prst="rect">
            <a:avLst/>
          </a:prstGeom>
          <a:solidFill>
            <a:srgbClr val="0B68A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/>
              <a:t>http://</a:t>
            </a:r>
            <a:r>
              <a:rPr lang="en-US" sz="4400" b="1" dirty="0" err="1"/>
              <a:t>rael.berkeley.edu</a:t>
            </a:r>
            <a:endParaRPr lang="en-US" sz="4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4A96AD-C643-D141-BC48-3B79FECBB4FD}"/>
              </a:ext>
            </a:extLst>
          </p:cNvPr>
          <p:cNvSpPr txBox="1"/>
          <p:nvPr/>
        </p:nvSpPr>
        <p:spPr>
          <a:xfrm>
            <a:off x="0" y="153485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Renewable and Appropriate Energy Laboratory 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UC Berkeley: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DDE062-E370-4342-A32F-6E56B0D0BD5B}"/>
              </a:ext>
            </a:extLst>
          </p:cNvPr>
          <p:cNvSpPr/>
          <p:nvPr/>
        </p:nvSpPr>
        <p:spPr>
          <a:xfrm>
            <a:off x="0" y="2814750"/>
            <a:ext cx="12192000" cy="1557867"/>
          </a:xfrm>
          <a:prstGeom prst="rect">
            <a:avLst/>
          </a:prstGeom>
          <a:solidFill>
            <a:srgbClr val="0B68A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400" b="1" dirty="0"/>
              <a:t> </a:t>
            </a:r>
            <a:r>
              <a:rPr lang="en-US" sz="3600" b="1" dirty="0"/>
              <a:t>@</a:t>
            </a:r>
            <a:r>
              <a:rPr lang="en-US" sz="3600" b="1" dirty="0" err="1"/>
              <a:t>dan_kammen</a:t>
            </a:r>
            <a:endParaRPr lang="en-US" sz="36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903BFB-A819-3344-B66C-EC771C502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372" y="3429000"/>
            <a:ext cx="822960" cy="7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48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14667D5-0D03-0C41-859E-67EF4B550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475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76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8871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852" y="6391351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752"/>
            <a:ext cx="2312126" cy="84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4AC7F7-8BA9-4048-90A0-EC0281456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663" y="-9711"/>
            <a:ext cx="52993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192C7C-F66E-FE4D-AB45-5A4598DAC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727" y="24251"/>
            <a:ext cx="527627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81E0BB-92D7-E448-8EBC-97199E2D0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049" y="911996"/>
            <a:ext cx="5751959" cy="4220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2E8B2-9C37-6148-8BB3-E3E0441F5899}"/>
              </a:ext>
            </a:extLst>
          </p:cNvPr>
          <p:cNvSpPr txBox="1"/>
          <p:nvPr/>
        </p:nvSpPr>
        <p:spPr>
          <a:xfrm>
            <a:off x="6915727" y="26271"/>
            <a:ext cx="527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Letter to President Trump, on Twitter @</a:t>
            </a:r>
            <a:r>
              <a:rPr lang="en-US" dirty="0" err="1"/>
              <a:t>dan_kammen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320D6-3C9B-D241-9AEC-659ACA8AE24D}"/>
              </a:ext>
            </a:extLst>
          </p:cNvPr>
          <p:cNvSpPr/>
          <p:nvPr/>
        </p:nvSpPr>
        <p:spPr bwMode="auto">
          <a:xfrm>
            <a:off x="2312126" y="5788714"/>
            <a:ext cx="4446164" cy="109356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15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E406E6-FAAC-BF46-8E86-7228ADDF4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19" y="89877"/>
            <a:ext cx="5000896" cy="5360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607E3A-26DD-654F-866B-79A2FBC9A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336" y="249382"/>
            <a:ext cx="6831327" cy="40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0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F1470-FC4C-5E46-9204-C086991F2E65}"/>
              </a:ext>
            </a:extLst>
          </p:cNvPr>
          <p:cNvSpPr txBox="1"/>
          <p:nvPr/>
        </p:nvSpPr>
        <p:spPr>
          <a:xfrm>
            <a:off x="628650" y="4736580"/>
            <a:ext cx="612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https://</a:t>
            </a:r>
            <a:r>
              <a:rPr lang="en-US" dirty="0" err="1">
                <a:latin typeface="Garamond" panose="02020404030301010803" pitchFamily="18" charset="0"/>
              </a:rPr>
              <a:t>sustainability.nus.org.uk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F40B4-0A55-4A4F-830E-FDB654C4B13D}"/>
              </a:ext>
            </a:extLst>
          </p:cNvPr>
          <p:cNvSpPr txBox="1"/>
          <p:nvPr/>
        </p:nvSpPr>
        <p:spPr>
          <a:xfrm>
            <a:off x="7086155" y="4753635"/>
            <a:ext cx="492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https://</a:t>
            </a:r>
            <a:r>
              <a:rPr lang="en-US" dirty="0" err="1">
                <a:latin typeface="Garamond" panose="02020404030301010803" pitchFamily="18" charset="0"/>
              </a:rPr>
              <a:t>www.decoalonize.org</a:t>
            </a:r>
            <a:r>
              <a:rPr lang="en-US" dirty="0">
                <a:latin typeface="Garamond" panose="02020404030301010803" pitchFamily="18" charset="0"/>
              </a:rPr>
              <a:t>/category/resources/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8AF283-A426-194B-87AB-33A60106F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0194"/>
            <a:ext cx="12192000" cy="54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2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0"/>
            <a:ext cx="4064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0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" y="6037730"/>
            <a:ext cx="2326912" cy="8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06820" y="6581002"/>
            <a:ext cx="167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86595" y="5408023"/>
            <a:ext cx="6257109" cy="35644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55E3F-218F-674B-9840-E5886BAAC18E}"/>
              </a:ext>
            </a:extLst>
          </p:cNvPr>
          <p:cNvSpPr txBox="1"/>
          <p:nvPr/>
        </p:nvSpPr>
        <p:spPr>
          <a:xfrm>
            <a:off x="0" y="2461260"/>
            <a:ext cx="12192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Solutions Science</a:t>
            </a:r>
            <a:endParaRPr lang="en-US" sz="1400" b="1" dirty="0"/>
          </a:p>
          <a:p>
            <a:pPr algn="l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938459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0"/>
            <a:ext cx="4064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10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7" y="6037730"/>
            <a:ext cx="2326912" cy="84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06820" y="6581002"/>
            <a:ext cx="167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86595" y="5408023"/>
            <a:ext cx="6257109" cy="35644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55E3F-218F-674B-9840-E5886BAAC18E}"/>
              </a:ext>
            </a:extLst>
          </p:cNvPr>
          <p:cNvSpPr txBox="1"/>
          <p:nvPr/>
        </p:nvSpPr>
        <p:spPr>
          <a:xfrm>
            <a:off x="339634" y="289679"/>
            <a:ext cx="115083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Many Opportunities: The Green Stimulus</a:t>
            </a:r>
          </a:p>
          <a:p>
            <a:endParaRPr lang="en-US" sz="2000" b="1" dirty="0"/>
          </a:p>
          <a:p>
            <a:r>
              <a:rPr lang="en-US" sz="2000" dirty="0"/>
              <a:t>https://</a:t>
            </a:r>
            <a:r>
              <a:rPr lang="en-US" sz="2000" dirty="0" err="1"/>
              <a:t>medium.com</a:t>
            </a:r>
            <a:r>
              <a:rPr lang="en-US" sz="2000" dirty="0"/>
              <a:t>/@</a:t>
            </a:r>
            <a:r>
              <a:rPr lang="en-US" sz="2000" dirty="0" err="1"/>
              <a:t>green_stimulus_now</a:t>
            </a:r>
            <a:r>
              <a:rPr lang="en-US" sz="2000" dirty="0"/>
              <a:t>/a-green-stimulus-to-rebuild-our-economy-1e7030a1d9ee</a:t>
            </a:r>
          </a:p>
          <a:p>
            <a:endParaRPr lang="en-US" sz="1400" b="1" dirty="0"/>
          </a:p>
          <a:p>
            <a:pPr algn="l"/>
            <a:endParaRPr lang="en-US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48538-8473-D440-B9C2-EFA97F8C8A8D}"/>
              </a:ext>
            </a:extLst>
          </p:cNvPr>
          <p:cNvSpPr txBox="1"/>
          <p:nvPr/>
        </p:nvSpPr>
        <p:spPr>
          <a:xfrm>
            <a:off x="310242" y="2516742"/>
            <a:ext cx="60193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>
                <a:effectLst/>
                <a:latin typeface="Garamond" panose="02020404030301010803" pitchFamily="18" charset="0"/>
              </a:rPr>
              <a:t>Author team</a:t>
            </a:r>
            <a:r>
              <a:rPr lang="en-US" sz="2000" dirty="0">
                <a:effectLst/>
                <a:latin typeface="Garamond" panose="02020404030301010803" pitchFamily="18" charset="0"/>
              </a:rPr>
              <a:t>:</a:t>
            </a:r>
          </a:p>
          <a:p>
            <a:pPr algn="l"/>
            <a:r>
              <a:rPr lang="en-US" sz="2000" dirty="0">
                <a:effectLst/>
                <a:latin typeface="Garamond" panose="02020404030301010803" pitchFamily="18" charset="0"/>
              </a:rPr>
              <a:t>Johanna </a:t>
            </a:r>
            <a:r>
              <a:rPr lang="en-US" sz="2000" dirty="0" err="1">
                <a:effectLst/>
                <a:latin typeface="Garamond" panose="02020404030301010803" pitchFamily="18" charset="0"/>
              </a:rPr>
              <a:t>Bozuwa</a:t>
            </a:r>
            <a:r>
              <a:rPr lang="en-US" sz="2000" dirty="0">
                <a:effectLst/>
                <a:latin typeface="Garamond" panose="02020404030301010803" pitchFamily="18" charset="0"/>
              </a:rPr>
              <a:t>, J. </a:t>
            </a:r>
            <a:r>
              <a:rPr lang="en-US" sz="2000" dirty="0" err="1">
                <a:effectLst/>
                <a:latin typeface="Garamond" panose="02020404030301010803" pitchFamily="18" charset="0"/>
              </a:rPr>
              <a:t>Mijin</a:t>
            </a:r>
            <a:r>
              <a:rPr lang="en-US" sz="2000" dirty="0">
                <a:effectLst/>
                <a:latin typeface="Garamond" panose="02020404030301010803" pitchFamily="18" charset="0"/>
              </a:rPr>
              <a:t> Cha, Daniel Aldana Cohen, Billy Fleming, Jim Goodman, Ayana Elizabeth Johnson, Daniel M </a:t>
            </a:r>
            <a:r>
              <a:rPr lang="en-US" sz="2000" dirty="0" err="1">
                <a:effectLst/>
                <a:latin typeface="Garamond" panose="02020404030301010803" pitchFamily="18" charset="0"/>
              </a:rPr>
              <a:t>Kammen</a:t>
            </a:r>
            <a:r>
              <a:rPr lang="en-US" sz="2000" dirty="0">
                <a:effectLst/>
                <a:latin typeface="Garamond" panose="02020404030301010803" pitchFamily="18" charset="0"/>
              </a:rPr>
              <a:t>, Julian Brave </a:t>
            </a:r>
            <a:r>
              <a:rPr lang="en-US" sz="2000" dirty="0" err="1">
                <a:effectLst/>
                <a:latin typeface="Garamond" panose="02020404030301010803" pitchFamily="18" charset="0"/>
              </a:rPr>
              <a:t>NoiseCat</a:t>
            </a:r>
            <a:r>
              <a:rPr lang="en-US" sz="2000" dirty="0">
                <a:effectLst/>
                <a:latin typeface="Garamond" panose="02020404030301010803" pitchFamily="18" charset="0"/>
              </a:rPr>
              <a:t>, Mark Paul, Raj Patel, Thea </a:t>
            </a:r>
            <a:r>
              <a:rPr lang="en-US" sz="2000" dirty="0" err="1">
                <a:effectLst/>
                <a:latin typeface="Garamond" panose="02020404030301010803" pitchFamily="18" charset="0"/>
              </a:rPr>
              <a:t>Riofrancos</a:t>
            </a:r>
            <a:r>
              <a:rPr lang="en-US" sz="2000" dirty="0">
                <a:effectLst/>
                <a:latin typeface="Garamond" panose="02020404030301010803" pitchFamily="18" charset="0"/>
              </a:rPr>
              <a:t> (2020) “A Green Stimulus”,</a:t>
            </a:r>
          </a:p>
          <a:p>
            <a:pPr algn="l"/>
            <a:endParaRPr lang="en-US" sz="2000" dirty="0">
              <a:latin typeface="Garamond" panose="02020404030301010803" pitchFamily="18" charset="0"/>
            </a:endParaRPr>
          </a:p>
          <a:p>
            <a:pPr algn="l"/>
            <a:r>
              <a:rPr lang="en-US" sz="2000" dirty="0">
                <a:latin typeface="Garamond" panose="02020404030301010803" pitchFamily="18" charset="0"/>
              </a:rPr>
              <a:t>https://</a:t>
            </a:r>
            <a:r>
              <a:rPr lang="en-US" sz="2000" dirty="0" err="1">
                <a:latin typeface="Garamond" panose="02020404030301010803" pitchFamily="18" charset="0"/>
              </a:rPr>
              <a:t>medium.com</a:t>
            </a:r>
            <a:r>
              <a:rPr lang="en-US" sz="2000" dirty="0">
                <a:latin typeface="Garamond" panose="02020404030301010803" pitchFamily="18" charset="0"/>
              </a:rPr>
              <a:t>/@</a:t>
            </a:r>
            <a:r>
              <a:rPr lang="en-US" sz="2000" dirty="0" err="1">
                <a:latin typeface="Garamond" panose="02020404030301010803" pitchFamily="18" charset="0"/>
              </a:rPr>
              <a:t>green_stimulus_now</a:t>
            </a:r>
            <a:r>
              <a:rPr lang="en-US" sz="2000" dirty="0">
                <a:latin typeface="Garamond" panose="02020404030301010803" pitchFamily="18" charset="0"/>
              </a:rPr>
              <a:t>/a-green-stimulus-to-rebuild-our-economy-1e7030a1d9ee</a:t>
            </a:r>
          </a:p>
          <a:p>
            <a:pPr algn="l"/>
            <a:endParaRPr lang="en-US" sz="1800" dirty="0">
              <a:effectLst/>
            </a:endParaRPr>
          </a:p>
          <a:p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2DC700-BC56-7C4B-9F40-3A1EAFDE7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796" y="1819619"/>
            <a:ext cx="4279815" cy="39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61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0" y="609601"/>
            <a:ext cx="406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      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0" y="5764464"/>
            <a:ext cx="12344400" cy="1093537"/>
          </a:xfrm>
          <a:prstGeom prst="rtTriangl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13" y="6381640"/>
            <a:ext cx="1905438" cy="476360"/>
          </a:xfrm>
          <a:prstGeom prst="rect">
            <a:avLst/>
          </a:prstGeom>
        </p:spPr>
      </p:pic>
      <p:pic>
        <p:nvPicPr>
          <p:cNvPr id="14" name="Picture 11" descr="RAEL_logo_blue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207"/>
            <a:ext cx="2338251" cy="8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08572" y="6601949"/>
            <a:ext cx="1676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E09E19"/>
                </a:solidFill>
                <a:latin typeface="Calibri"/>
                <a:cs typeface="Calibri"/>
              </a:rPr>
              <a:t>http://</a:t>
            </a:r>
            <a:r>
              <a:rPr lang="en-US" sz="1200" dirty="0" err="1">
                <a:solidFill>
                  <a:srgbClr val="E09E19"/>
                </a:solidFill>
                <a:latin typeface="Calibri"/>
                <a:cs typeface="Calibri"/>
              </a:rPr>
              <a:t>rael.berkeley.edu</a:t>
            </a:r>
            <a:endParaRPr lang="en-US" sz="1200" dirty="0">
              <a:solidFill>
                <a:srgbClr val="E09E19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2CE5D-49EC-5E43-BB45-3049917F0CAF}"/>
              </a:ext>
            </a:extLst>
          </p:cNvPr>
          <p:cNvSpPr txBox="1"/>
          <p:nvPr/>
        </p:nvSpPr>
        <p:spPr>
          <a:xfrm>
            <a:off x="0" y="2038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The Strong Jobs Benefits of Clean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91912-B811-804A-8AD6-8BF03A575B76}"/>
              </a:ext>
            </a:extLst>
          </p:cNvPr>
          <p:cNvSpPr txBox="1"/>
          <p:nvPr/>
        </p:nvSpPr>
        <p:spPr>
          <a:xfrm>
            <a:off x="4338051" y="5783484"/>
            <a:ext cx="774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www.nytimes.com</a:t>
            </a:r>
            <a:r>
              <a:rPr lang="en-US" sz="1600" dirty="0"/>
              <a:t>/interactive/2020/06/17/climate/virus-emissions-</a:t>
            </a:r>
            <a:r>
              <a:rPr lang="en-US" sz="1600" dirty="0" err="1"/>
              <a:t>reopening.html</a:t>
            </a:r>
            <a:endParaRPr lang="en-US" sz="1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BDF1FA-43D1-094C-B242-C821A3C0F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8889"/>
            <a:ext cx="12192000" cy="54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84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444</Words>
  <Application>Microsoft Macintosh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Daniel Kammen</cp:lastModifiedBy>
  <cp:revision>81</cp:revision>
  <cp:lastPrinted>2020-09-24T14:21:08Z</cp:lastPrinted>
  <dcterms:created xsi:type="dcterms:W3CDTF">2020-05-07T06:57:53Z</dcterms:created>
  <dcterms:modified xsi:type="dcterms:W3CDTF">2020-09-24T15:34:35Z</dcterms:modified>
</cp:coreProperties>
</file>